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70" r:id="rId9"/>
    <p:sldId id="261" r:id="rId10"/>
    <p:sldId id="262" r:id="rId11"/>
    <p:sldId id="263" r:id="rId12"/>
    <p:sldId id="264" r:id="rId13"/>
    <p:sldId id="265" r:id="rId14"/>
    <p:sldId id="266" r:id="rId15"/>
    <p:sldId id="267" r:id="rId16"/>
    <p:sldId id="268"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slide" Target="../slides/slide12.xml"/><Relationship Id="rId7" Type="http://schemas.openxmlformats.org/officeDocument/2006/relationships/slide" Target="../slides/slide10.xml"/><Relationship Id="rId6" Type="http://schemas.openxmlformats.org/officeDocument/2006/relationships/slide" Target="../slides/slide7.xml"/><Relationship Id="rId5" Type="http://schemas.openxmlformats.org/officeDocument/2006/relationships/slide" Target="../slides/slide5.xml"/><Relationship Id="rId4" Type="http://schemas.openxmlformats.org/officeDocument/2006/relationships/slide" Target="../slides/slide3.xml"/><Relationship Id="rId3" Type="http://schemas.openxmlformats.org/officeDocument/2006/relationships/slide" Target="../slides/slide2.xml"/><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74a8b11bb33c17b50b92f8#tid=688207054e75f9000925cd7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选择性必修下册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5bd6026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56745445e&amp;cid=56745445e&amp;vtp=1">
            <a:hlinkClick r:id="rId3" action="ppaction://hlinksldjump"/>
          </p:cNvPr>
          <p:cNvSpPr/>
          <p:nvPr/>
        </p:nvSpPr>
        <p:spPr>
          <a:xfrm>
            <a:off x="437083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8784c901c&amp;cid=8784c901c&amp;vtp=1">
            <a:hlinkClick r:id="rId4" action="ppaction://hlinksldjump"/>
          </p:cNvPr>
          <p:cNvSpPr/>
          <p:nvPr/>
        </p:nvSpPr>
        <p:spPr>
          <a:xfrm>
            <a:off x="494690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0f99cd465&amp;cid=0f99cd465&amp;vtp=1">
            <a:hlinkClick r:id="rId5" action="ppaction://hlinksldjump"/>
          </p:cNvPr>
          <p:cNvSpPr/>
          <p:nvPr/>
        </p:nvSpPr>
        <p:spPr>
          <a:xfrm>
            <a:off x="552297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eb9441663&amp;cid=eb9441663&amp;vtp=1">
            <a:hlinkClick r:id="rId6" action="ppaction://hlinksldjump"/>
          </p:cNvPr>
          <p:cNvSpPr/>
          <p:nvPr/>
        </p:nvSpPr>
        <p:spPr>
          <a:xfrm>
            <a:off x="6099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06f7c5c61&amp;cid=06f7c5c61&amp;vtp=1">
            <a:hlinkClick r:id="rId7" action="ppaction://hlinksldjump"/>
          </p:cNvPr>
          <p:cNvSpPr/>
          <p:nvPr/>
        </p:nvSpPr>
        <p:spPr>
          <a:xfrm>
            <a:off x="6675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42e97ecb0&amp;cid=42e97ecb0&amp;vtp=1">
            <a:hlinkClick r:id="rId8" action="ppaction://hlinksldjump"/>
          </p:cNvPr>
          <p:cNvSpPr/>
          <p:nvPr/>
        </p:nvSpPr>
        <p:spPr>
          <a:xfrm>
            <a:off x="7242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5bd602605.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6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p:sp>
        <p:nvSpPr>
          <p:cNvPr id="3" name="C_1_BD#5bd602605.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课时评价作业（二十四）</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拟行路难（其四）</a:t>
            </a:r>
            <a:endParaRPr lang="en-US" altLang="zh-CN" sz="4000" dirty="0"/>
          </a:p>
        </p:txBody>
      </p:sp>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2_1#06f7c5c61?pid=9d52b14f4&amp;color=0,0,0&amp;vtp=1&amp;bt=1&amp;bbb=1"/>
          <p:cNvSpPr/>
          <p:nvPr/>
        </p:nvSpPr>
        <p:spPr>
          <a:xfrm>
            <a:off x="612648" y="466344"/>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下列对这首诗的理解和赏析，不正确的一项是（3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23_1#06f7c5c61.bracket?pid=9d52b14f4&amp;color=0,0,0&amp;vpa=11&amp;vtp=1"/>
          <p:cNvSpPr/>
          <p:nvPr/>
        </p:nvSpPr>
        <p:spPr>
          <a:xfrm>
            <a:off x="9512967" y="462534"/>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22_2#06f7c5c61.choices?pid=9d52b14f4&amp;color=0,0,0&amp;vtp=1&amp;bbb=1&amp;hb=1"/>
          <p:cNvSpPr/>
          <p:nvPr/>
        </p:nvSpPr>
        <p:spPr>
          <a:xfrm>
            <a:off x="612648" y="1110678"/>
            <a:ext cx="10963656" cy="51020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首句“楼倚霜树外”中的“倚”字生动地写出楼阁高耸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，凌驾于经霜树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木之上的姿态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，暗含诗人的高远视角。</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第二句“镜天无一毫”以“镜”喻天空，突出秋日天空的明净澄澈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有一丝云彩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，画面清朗开阔。</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后两句将南山与秋色并提，运用拟人的手法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，赋予南山与秋色以人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“气势”，展现二者相互争高的动态感。</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全诗通过描写秋景，营造出萧瑟凄凉的氛围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，表达了诗人壮志难酬</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的悲愤之情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，与《拟行路难》（其四）情感基调相似。</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4_1#06f7c5c61?pid=9d52b14f4&amp;color=0,0,0&amp;vtp=1&amp;bt=1&amp;bbb=1&amp;hb=1"/>
          <p:cNvSpPr/>
          <p:nvPr/>
        </p:nvSpPr>
        <p:spPr>
          <a:xfrm>
            <a:off x="612648" y="468000"/>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《长安秋望》以“霜树”“镜天”“南山”等意象，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勾勒出清朗开阔、</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雄浑高远的秋景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，营造了豪迈昂扬的氛围，表达了对秋景的赞美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萧瑟凄凉”之感，也未体现诗人“壮志难酬”。而《拟行路难》（</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其四）</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“泻水”“酌酒”等，抒发了对命运不公的压抑愤懑，二者情感基调迥异。</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8_1#42e97ecb0?pid=9d52b14f4&amp;color=0,0,0&amp;vtp=1&amp;bt=1&amp;bbb=1&amp;hb=1&amp;hltap=1"/>
          <p:cNvSpPr/>
          <p:nvPr/>
        </p:nvSpPr>
        <p:spPr>
          <a:xfrm>
            <a:off x="612648" y="468000"/>
            <a:ext cx="10963656" cy="57083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《长安秋望》与《拟行路难》（其四）都蕴含诗人的情感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，但抒情方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式与情感内涵有明显差异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。结合诗句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，从抒情方式和情感内涵两方面</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分析二者的不同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9_1#42e97ecb0?pid=9d52b14f4&amp;color=0,0,0&amp;vtp=1&amp;bt=1&amp;bbb=1&amp;hb=1&amp;hla=1"/>
          <p:cNvSpPr/>
          <p:nvPr/>
        </p:nvSpPr>
        <p:spPr>
          <a:xfrm>
            <a:off x="612648" y="2375540"/>
            <a:ext cx="10963656" cy="3738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抒情方式：《长安秋望》借景抒情，通过霜树、天空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、南山</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等景物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，含蓄表达对秋景的赞美；《拟行路难》（其四）用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“心非木石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岂无感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”直抒胸臆，抒发愤懑无奈之情。②情感内涵：《长安秋望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达诗人对秋日壮美景色的赞叹与诗人当时心旷神怡的感受和高远澄净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的心境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；《拟行路难》（其四）抒发命运不公、</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壮志难酬的压抑痛苦，</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展现个体在困境中的无奈挣扎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6_1#42e97ecb0?pid=9d52b14f4&amp;color=0,0,0&amp;vtp=1&amp;bt=1&amp;bbb=1&amp;hb=1"/>
          <p:cNvSpPr/>
          <p:nvPr/>
        </p:nvSpPr>
        <p:spPr>
          <a:xfrm>
            <a:off x="612648" y="468000"/>
            <a:ext cx="10963656" cy="18635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在抒情方式上，《长安秋望》全篇以景传情，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无直接抒情词句；</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拟行路难》（其四）直白吐露心声。在情感内涵上，</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前者赞美自然，</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展现诗人的性格气质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，后者聚焦人生困境与个体悲苦。</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6_2#42e97ecb0?pid=9d52b14f4&amp;color=0,0,0&amp;mp=1&amp;vtp=1&amp;bt=1&amp;bbb=1&amp;hb=1"/>
          <p:cNvSpPr/>
          <p:nvPr/>
        </p:nvSpPr>
        <p:spPr>
          <a:xfrm>
            <a:off x="612648" y="468000"/>
            <a:ext cx="10963656" cy="31589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［读懂诗歌］</a:t>
            </a:r>
            <a:endParaRPr lang="en-US" altLang="zh-CN" sz="2800" dirty="0"/>
          </a:p>
          <a:p>
            <a:pPr algn="ctr" latinLnBrk="1">
              <a:lnSpc>
                <a:spcPts val="5100"/>
              </a:lnSpc>
            </a:pPr>
            <a:r>
              <a:rPr lang="en-US" altLang="zh-CN" sz="2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长安秋望</a:t>
            </a:r>
            <a:endParaRPr lang="en-US" altLang="zh-CN" sz="2800" dirty="0"/>
          </a:p>
          <a:p>
            <a:pPr algn="ct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杜</a:t>
            </a:r>
            <a:r>
              <a:rPr lang="en-US" altLang="zh-CN" sz="2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牧</a:t>
            </a:r>
            <a:endParaRPr lang="en-US" altLang="zh-CN" sz="2800" dirty="0"/>
          </a:p>
          <a:p>
            <a:pPr latinLnBrk="1">
              <a:lnSpc>
                <a:spcPts val="5100"/>
              </a:lnSpc>
            </a:pP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巍巍高楼倚靠着挂满秋霜的树丛，明净如镜的天空没有一丝云翳</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飘动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。终南山与这秋色啊，气势相当，像是要一赛高低。</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0ded81174?pid=5bd602605&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B_3_BD.1_1#56745445e?pid=0ded81174&amp;color=0,0,0&amp;vtp=1&amp;bbb=1"/>
          <p:cNvSpPr/>
          <p:nvPr/>
        </p:nvSpPr>
        <p:spPr>
          <a:xfrm>
            <a:off x="612648" y="1181724"/>
            <a:ext cx="10963656" cy="31444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请写出诗中空缺的字词。（5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水置平地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各自东西南北流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人生亦有命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安能行叹复坐愁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酒以自宽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举杯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绝歌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心非木石岂无感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吞声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不敢言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3_AN.2_1#56745445e.bracket?pid=0ded81174&amp;color=0,0,0&amp;vpa=1&amp;vtp=1"/>
          <p:cNvSpPr/>
          <p:nvPr/>
        </p:nvSpPr>
        <p:spPr>
          <a:xfrm>
            <a:off x="1816767" y="1837044"/>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泻</a:t>
            </a:r>
            <a:endParaRPr lang="en-US" altLang="zh-CN" sz="2800" dirty="0"/>
          </a:p>
        </p:txBody>
      </p:sp>
      <p:sp>
        <p:nvSpPr>
          <p:cNvPr id="5" name="QB_3_AN.3_1#56745445e.bracket?pid=0ded81174&amp;color=0,0,0&amp;vpa=2&amp;vtp=1"/>
          <p:cNvSpPr/>
          <p:nvPr/>
        </p:nvSpPr>
        <p:spPr>
          <a:xfrm>
            <a:off x="1816767" y="3132444"/>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酌</a:t>
            </a:r>
            <a:endParaRPr lang="en-US" altLang="zh-CN" sz="2800" dirty="0"/>
          </a:p>
        </p:txBody>
      </p:sp>
      <p:sp>
        <p:nvSpPr>
          <p:cNvPr id="6" name="QB_3_AN.4_1#56745445e.bracket?pid=0ded81174&amp;color=0,0,0&amp;vpa=3&amp;vtp=1"/>
          <p:cNvSpPr/>
          <p:nvPr/>
        </p:nvSpPr>
        <p:spPr>
          <a:xfrm>
            <a:off x="5615655" y="3132444"/>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断</a:t>
            </a:r>
            <a:endParaRPr lang="en-US" altLang="zh-CN" sz="2800" dirty="0"/>
          </a:p>
        </p:txBody>
      </p:sp>
      <p:sp>
        <p:nvSpPr>
          <p:cNvPr id="7" name="QB_3_AN.5_1#56745445e.bracket?pid=0ded81174&amp;color=0,0,0&amp;vpa=4&amp;vtp=1&amp;bbb=1"/>
          <p:cNvSpPr/>
          <p:nvPr/>
        </p:nvSpPr>
        <p:spPr>
          <a:xfrm>
            <a:off x="7636542" y="3132444"/>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《路难》</a:t>
            </a:r>
            <a:endParaRPr lang="en-US" altLang="zh-CN" sz="2800" dirty="0"/>
          </a:p>
        </p:txBody>
      </p:sp>
      <p:sp>
        <p:nvSpPr>
          <p:cNvPr id="8" name="QB_3_AN.6_1#56745445e.bracket?pid=0ded81174&amp;color=0,0,0&amp;vpa=5&amp;vtp=1&amp;bbb=1"/>
          <p:cNvSpPr/>
          <p:nvPr/>
        </p:nvSpPr>
        <p:spPr>
          <a:xfrm>
            <a:off x="5550566" y="3759189"/>
            <a:ext cx="9731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踯躅</a:t>
            </a:r>
            <a:endParaRPr lang="en-US" altLang="zh-CN" sz="2800" dirty="0"/>
          </a:p>
        </p:txBody>
      </p:sp>
      <p:sp>
        <p:nvSpPr>
          <p:cNvPr id="9" name="QB_3_AN.7_1#56745445e?pid=0ded81174&amp;color=0,0,0&amp;vtp=1&amp;bbb=1"/>
          <p:cNvSpPr/>
          <p:nvPr/>
        </p:nvSpPr>
        <p:spPr>
          <a:xfrm>
            <a:off x="612648" y="4380738"/>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（写错一处扣1分，扣完为止）</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wipe(left)">
                                      <p:cBhvr>
                                        <p:cTn id="39" dur="500"/>
                                        <p:tgtEl>
                                          <p:spTgt spid="8">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left)">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wipe(left)">
                                      <p:cBhvr>
                                        <p:cTn id="47" dur="500"/>
                                        <p:tgtEl>
                                          <p:spTgt spid="9">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wipe(left)">
                                      <p:cBhvr>
                                        <p:cTn id="5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8_1#8784c901c?pid=0ded81174&amp;color=0,0,0&amp;vtp=1&amp;bt=1&amp;bbb=1"/>
          <p:cNvSpPr/>
          <p:nvPr/>
        </p:nvSpPr>
        <p:spPr>
          <a:xfrm>
            <a:off x="612648" y="466344"/>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下列对这首诗的理解和赏析，不正确的一项是（3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3_AN.9_1#8784c901c.bracket?pid=0ded81174&amp;color=0,0,0&amp;vpa=6&amp;vtp=1"/>
          <p:cNvSpPr/>
          <p:nvPr/>
        </p:nvSpPr>
        <p:spPr>
          <a:xfrm>
            <a:off x="9525667" y="462534"/>
            <a:ext cx="495300"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3_BD.8_2#8784c901c.choices?pid=0ded81174&amp;color=0,0,0&amp;vtp=1&amp;bbb=1&amp;hb=1"/>
          <p:cNvSpPr/>
          <p:nvPr/>
        </p:nvSpPr>
        <p:spPr>
          <a:xfrm>
            <a:off x="612648" y="1110678"/>
            <a:ext cx="10963656" cy="51020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本诗受汉乐府的影响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，用长短相间的杂言体以及近乎口语的文字表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达深邃的诗意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在诗的第三、四句，诗人以“命”来自我安慰，声称不要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“行叹复坐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”。表明诗人已安于命运，不再愁苦。</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第七句“岂无感”慷慨激昂，第八句“不敢言”又如此无可奈何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比中表现出诗人极度的矛盾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、痛苦。</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诗人一直表达自己的悲愤，他无法借酒浇除胸中郁积的块垒</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，便着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笔于如何从怅惘中求得解脱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，在烦忧中获得宽慰。</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10_1#8784c901c?pid=0ded81174&amp;color=0,0,0&amp;vtp=1&amp;bt=1&amp;bbb=1&amp;hb=1"/>
          <p:cNvSpPr/>
          <p:nvPr/>
        </p:nvSpPr>
        <p:spPr>
          <a:xfrm>
            <a:off x="612648" y="468000"/>
            <a:ext cx="10963656" cy="12158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由“酌酒以自宽”“吞声踯躅不敢言”可知，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诗人虽声称安于命运，</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但其实满腔愁苦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，并非真的安于命运。</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3_BD.28_1#0f99cd465?pid=0ded81174&amp;color=0,0,0&amp;vtp=1&amp;bt=1&amp;bbb=1&amp;hb=1&amp;hltap=1"/>
          <p:cNvSpPr/>
          <p:nvPr/>
        </p:nvSpPr>
        <p:spPr>
          <a:xfrm>
            <a:off x="612648" y="468000"/>
            <a:ext cx="10963656" cy="50606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结合全诗内容看，诗人是如何抒发</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“愁”</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？诗中塑造了怎样的人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物形象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3_AN.29_1#0f99cd465?pid=0ded81174&amp;color=0,0,0&amp;vtp=1&amp;bt=1&amp;bbb=1&amp;hb=1&amp;hla=1"/>
          <p:cNvSpPr/>
          <p:nvPr/>
        </p:nvSpPr>
        <p:spPr>
          <a:xfrm>
            <a:off x="612648" y="1735460"/>
            <a:ext cx="10963656" cy="3810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1）①借事抒情，以“酌酒”“歌《路难</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》”等直陈排遣愁绪的无</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，饮酒非但未能消愁，反而更添悲怆，歌声中饱含愤懑；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②直抒胸</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，“安能行叹复坐愁”“心非木石岂无感”等句，以感叹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、反问的语气</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吐露对命运不公的激愤</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；③以“泻水”起兴，开篇“泻水置平地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，各自东</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西南北流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”以水流流向的随机喻人生贵贱的无常，</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为愁情奠定深沉基调。</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每点1分）</a:t>
            </a:r>
            <a:endParaRPr lang="en-US" altLang="zh-CN" sz="2800" dirty="0"/>
          </a:p>
          <a:p>
            <a:pPr latinLnBrk="1">
              <a:lnSpc>
                <a:spcPts val="5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3_BD.29_1#0f99cd465?pid=0ded81174&amp;color=0,0,0&amp;vtp=1&amp;bt=1&amp;bbb=1&amp;hb=1&amp;hltap=1"/>
          <p:cNvSpPr/>
          <p:nvPr/>
        </p:nvSpPr>
        <p:spPr>
          <a:xfrm>
            <a:off x="612648" y="468000"/>
            <a:ext cx="10963656" cy="3765233"/>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3_AN.28_1#0f99cd465?pid=0ded81174&amp;color=0,0,0&amp;vtp=1&amp;bt=1&amp;bbb=1&amp;hb=1&amp;hla=1"/>
          <p:cNvSpPr/>
          <p:nvPr/>
        </p:nvSpPr>
        <p:spPr>
          <a:xfrm>
            <a:off x="612648" y="442600"/>
            <a:ext cx="10963656" cy="3738182"/>
          </a:xfrm>
          <a:prstGeom prst="rect">
            <a:avLst/>
          </a:prstGeom>
          <a:noFill/>
        </p:spPr>
        <p:txBody>
          <a:bodyPr wrap="none" lIns="0" tIns="0" rIns="0" bIns="0" rtlCol="0" anchor="t"/>
          <a:lstStyle/>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2）塑造了悲愤无奈、压抑挣扎的抒情主人公形象。（1分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）面对命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运的不公与壮志难酬的困境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，诗人借酒浇愁却愁思更甚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，欲慷慨悲歌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却又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“吞声踯躅”，在矛盾与挣扎中展现出被现实压迫的痛苦。（1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其举杯痛饮</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、高歌长叹的举动，以及最终“不敢言”的隐忍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，既彰显了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内心汹涌的悲愤</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，也折射出在现实重压下的无奈与绝望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，生动呈现出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封建文人怀才不遇的典型困境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12_1#eb9441663?pid=0ded81174&amp;color=0,0,0&amp;vtp=1&amp;bt=1&amp;bbb=1"/>
          <p:cNvSpPr/>
          <p:nvPr/>
        </p:nvSpPr>
        <p:spPr>
          <a:xfrm>
            <a:off x="612648" y="468000"/>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补写出下列句子中的空缺部分。（6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4_BD.13_1#3dc5e37a9?pid=eb9441663&amp;color=0,0,0&amp;vtp=1&amp;bbb=1&amp;hb=1"/>
          <p:cNvSpPr/>
          <p:nvPr/>
        </p:nvSpPr>
        <p:spPr>
          <a:xfrm>
            <a:off x="612648" y="1111318"/>
            <a:ext cx="10963656" cy="2496757"/>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在《拟行路难》（其四）中，诗人认为人的命运是既定的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，没必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要因此而怨天尤人的两句是：“</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在《拟行路难》（其四）中，描写诗人举杯驱愁却中断了遣怀的</a:t>
            </a:r>
            <a:endPar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歌吟的诗句是：“</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4_AN.14_1#3dc5e37a9.blank?pid=eb9441663&amp;color=0,0,0&amp;vpa=7&amp;vtp=1&amp;bbb=1"/>
          <p:cNvSpPr/>
          <p:nvPr/>
        </p:nvSpPr>
        <p:spPr>
          <a:xfrm>
            <a:off x="5402930" y="1728538"/>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人生亦有命</a:t>
            </a:r>
            <a:endParaRPr lang="en-US" altLang="zh-CN" sz="2800" dirty="0"/>
          </a:p>
        </p:txBody>
      </p:sp>
      <p:sp>
        <p:nvSpPr>
          <p:cNvPr id="5" name="QB_4_AN.15_1#3dc5e37a9.blank?pid=eb9441663&amp;color=0,0,0&amp;vpa=8&amp;vtp=1&amp;bbb=1"/>
          <p:cNvSpPr/>
          <p:nvPr/>
        </p:nvSpPr>
        <p:spPr>
          <a:xfrm>
            <a:off x="7892130" y="1728538"/>
            <a:ext cx="275907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安能行叹复坐愁</a:t>
            </a:r>
            <a:endParaRPr lang="en-US" altLang="zh-CN" sz="2800" dirty="0"/>
          </a:p>
        </p:txBody>
      </p:sp>
      <p:sp>
        <p:nvSpPr>
          <p:cNvPr id="7" name="QB_4_AN.17_1#3dc5e37a9.blank?pid=eb9441663&amp;color=0,0,0&amp;vpa=9&amp;vtp=1&amp;bbb=1"/>
          <p:cNvSpPr/>
          <p:nvPr/>
        </p:nvSpPr>
        <p:spPr>
          <a:xfrm>
            <a:off x="3269330" y="3002983"/>
            <a:ext cx="204470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酌酒以自宽</a:t>
            </a:r>
            <a:endParaRPr lang="en-US" altLang="zh-CN" sz="2800" dirty="0"/>
          </a:p>
        </p:txBody>
      </p:sp>
      <p:sp>
        <p:nvSpPr>
          <p:cNvPr id="8" name="QB_4_AN.18_1#3dc5e37a9.blank?pid=eb9441663&amp;color=0,0,0&amp;vpa=10&amp;vtp=1&amp;bbb=1"/>
          <p:cNvSpPr/>
          <p:nvPr/>
        </p:nvSpPr>
        <p:spPr>
          <a:xfrm>
            <a:off x="5758530" y="3002983"/>
            <a:ext cx="347345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举杯断绝歌《路难》</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9_1#858f0b025?pid=eb9441663&amp;color=0,0,0&amp;vtp=1&amp;bt=1&amp;bbb=1&amp;hb=1"/>
          <p:cNvSpPr/>
          <p:nvPr/>
        </p:nvSpPr>
        <p:spPr>
          <a:xfrm>
            <a:off x="612648" y="468000"/>
            <a:ext cx="10963656" cy="1215517"/>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“水”是诗歌中常见的意象之一。诗歌或借“水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”来抒发对时间流逝</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的感慨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，或借“水”来书写对命运的感慨，如：“____，____。”</a:t>
            </a:r>
            <a:endParaRPr lang="en-US" altLang="zh-CN" sz="2800" dirty="0"/>
          </a:p>
        </p:txBody>
      </p:sp>
      <p:sp>
        <p:nvSpPr>
          <p:cNvPr id="3" name="QO_4_AN.20_1#858f0b025?pid=eb9441663&amp;color=0,0,0&amp;vtp=1&amp;bbb=1"/>
          <p:cNvSpPr/>
          <p:nvPr/>
        </p:nvSpPr>
        <p:spPr>
          <a:xfrm>
            <a:off x="612648" y="1758193"/>
            <a:ext cx="10963656" cy="184905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（示例1）泻水置平地</a:t>
            </a: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各自东西南北流</a:t>
            </a:r>
            <a:endParaRPr lang="en-US" altLang="zh-CN" sz="2800" dirty="0"/>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示例2）问君能有几多愁</a:t>
            </a: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恰似一江春水向东流</a:t>
            </a:r>
            <a:endParaRPr lang="en-US" altLang="zh-CN" sz="2800" dirty="0"/>
          </a:p>
          <a:p>
            <a:pPr latinLnBrk="1">
              <a:lnSpc>
                <a:spcPts val="49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示例3）抽刀断水水更流</a:t>
            </a:r>
            <a:r>
              <a:rPr lang="en-US" altLang="zh-CN" sz="2800" b="0"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举杯消愁愁更愁;</a:t>
            </a:r>
            <a:r>
              <a:rPr lang="en-US" altLang="zh-CN" sz="2800" b="0"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（每空1分，写错字不得分）</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5ad14eb0e?pid=5bd602605&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21_1#9d52b14f4?pid=5ad14eb0e&amp;color=0,0,0&amp;vtp=1&amp;bbb=1"/>
          <p:cNvSpPr/>
          <p:nvPr/>
        </p:nvSpPr>
        <p:spPr>
          <a:xfrm>
            <a:off x="612648" y="1181724"/>
            <a:ext cx="10963656" cy="443985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阅读下面这首诗，完成题目。</a:t>
            </a:r>
            <a:endParaRPr lang="en-US" altLang="zh-CN" sz="2800" dirty="0"/>
          </a:p>
          <a:p>
            <a:pPr algn="ctr" latinLnBrk="1">
              <a:lnSpc>
                <a:spcPts val="51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长安秋望</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杜</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牧</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楼倚霜树外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镜天无一毫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南山与秋色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气势两相高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3114</Words>
  <Application>WPS 演示</Application>
  <PresentationFormat>宽屏</PresentationFormat>
  <Paragraphs>148</Paragraphs>
  <Slides>14</Slides>
  <Notes>14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14</vt:i4>
      </vt:variant>
    </vt:vector>
  </HeadingPairs>
  <TitlesOfParts>
    <vt:vector size="26" baseType="lpstr">
      <vt:lpstr>Arial</vt:lpstr>
      <vt:lpstr>宋体</vt:lpstr>
      <vt:lpstr>Wingdings</vt:lpstr>
      <vt:lpstr>Times New Roman</vt:lpstr>
      <vt:lpstr>微软雅黑</vt:lpstr>
      <vt:lpstr>Times New Roman</vt:lpstr>
      <vt:lpstr>宋体</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曲一线</cp:lastModifiedBy>
  <cp:revision>3</cp:revision>
  <dcterms:created xsi:type="dcterms:W3CDTF">2025-07-25T04:31:00Z</dcterms:created>
  <dcterms:modified xsi:type="dcterms:W3CDTF">2025-09-04T02:44:49Z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E481CF925A9A41179018834469570D6E_12</vt:lpwstr>
  </property>
  <property fmtid="{D5CDD505-2E9C-101B-9397-08002B2CF9AE}" pid="3" name="KSOProductBuildVer">
    <vt:lpwstr>2052-12.1.0.22529</vt:lpwstr>
  </property>
</Properties>
</file>